
<file path=[Content_Types].xml><?xml version="1.0" encoding="utf-8"?>
<Types xmlns="http://schemas.openxmlformats.org/package/2006/content-types">
  <Default Extension="jpeg" ContentType="image/jpeg"/>
  <Default Extension="jpg" ContentType="image/png"/>
  <Default Extension="org&amp;utm_campaign=index&amp;utm_content=original" ContentType="image/pn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0.jpg" ContentType="image/jpeg"/>
  <Override PartName="/ppt/media/image15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17.org&amp;utm_campaign=parser&amp;utm_content=thumbnail" ContentType="image/png"/>
  <Override PartName="/ppt/notesSlides/notesSlide14.xml" ContentType="application/vnd.openxmlformats-officedocument.presentationml.notesSlide+xml"/>
  <Override PartName="/ppt/media/image19.org&amp;utm_campaign=parser&amp;utm_content=thumbnail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811" r:id="rId2"/>
    <p:sldId id="1236" r:id="rId3"/>
    <p:sldId id="1271" r:id="rId4"/>
    <p:sldId id="1272" r:id="rId5"/>
    <p:sldId id="1275" r:id="rId6"/>
    <p:sldId id="1274" r:id="rId7"/>
    <p:sldId id="1237" r:id="rId8"/>
    <p:sldId id="1246" r:id="rId9"/>
    <p:sldId id="1251" r:id="rId10"/>
    <p:sldId id="1250" r:id="rId11"/>
    <p:sldId id="1253" r:id="rId12"/>
    <p:sldId id="1254" r:id="rId13"/>
    <p:sldId id="1247" r:id="rId14"/>
    <p:sldId id="1276" r:id="rId15"/>
    <p:sldId id="1243" r:id="rId16"/>
    <p:sldId id="1238" r:id="rId17"/>
    <p:sldId id="1240" r:id="rId18"/>
    <p:sldId id="1244" r:id="rId19"/>
    <p:sldId id="1239" r:id="rId20"/>
    <p:sldId id="1270" r:id="rId21"/>
    <p:sldId id="1256" r:id="rId22"/>
    <p:sldId id="1241" r:id="rId23"/>
    <p:sldId id="1158" r:id="rId24"/>
    <p:sldId id="1258" r:id="rId25"/>
    <p:sldId id="1261" r:id="rId26"/>
    <p:sldId id="1263" r:id="rId27"/>
    <p:sldId id="1264" r:id="rId28"/>
    <p:sldId id="1265" r:id="rId29"/>
    <p:sldId id="1257" r:id="rId30"/>
    <p:sldId id="1259" r:id="rId31"/>
    <p:sldId id="1260" r:id="rId32"/>
    <p:sldId id="1266" r:id="rId33"/>
    <p:sldId id="1267" r:id="rId34"/>
    <p:sldId id="1269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5C3"/>
    <a:srgbClr val="E986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76301"/>
  </p:normalViewPr>
  <p:slideViewPr>
    <p:cSldViewPr snapToGrid="0">
      <p:cViewPr varScale="1">
        <p:scale>
          <a:sx n="95" d="100"/>
          <a:sy n="95" d="100"/>
        </p:scale>
        <p:origin x="752" y="184"/>
      </p:cViewPr>
      <p:guideLst/>
    </p:cSldViewPr>
  </p:slideViewPr>
  <p:notesTextViewPr>
    <p:cViewPr>
      <p:scale>
        <a:sx n="185" d="100"/>
        <a:sy n="18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994D2-5E16-4D9C-AEFB-2A261088A902}" type="datetimeFigureOut">
              <a:rPr lang="zh-CN" altLang="en-US" smtClean="0"/>
              <a:t>2026/9/15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B687B-81D5-4F44-AE6B-34CD1245FD0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442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95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6B7CB-F317-C44E-54BB-A2DB1B8D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268316-72DE-CC0E-97C4-94B446480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2C79C-7EA9-0AAF-D17D-8CA9DCBD8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DC551-0248-4609-6548-C0EB9B54D2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22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2486-1056-CC48-1069-707C5543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9590FD-162F-7D53-7E33-CC52793D8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D0B38-1702-A1C9-6EB9-FC274DF99A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1E47-2EC7-72FB-5B74-7BAB1C393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525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6FD89-77C1-1062-6E57-7954F788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9578A-D961-213C-C96F-80DCBB1AF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BD7F4F-7529-2191-E3F3-AF031E938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C05F6-E615-2FE8-765F-EFB52CF61C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84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850D8-1F89-3013-98DA-6955FC878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D5A79-DBB1-C396-3ADE-0220F3960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A86B0-1256-24BB-EF75-AC9C84279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B7FC2-0706-568F-555E-B58247729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042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008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0FC3B-12B3-3061-55AA-F8B655F2A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90F634-C517-519B-E2BF-6DA58D61C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F5E105-A7E6-A924-6AE6-213E441B8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771A3-2ACA-A8C1-1F9B-4BEA86BC6B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570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C6F35-625C-E118-8AB0-8BC6FB3DC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733227-1903-CDC0-DD21-ED8863EDE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3C724-6ED7-CCB2-7DCA-7281B78B6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D8C26-4225-AB0A-4397-8B05354666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692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38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F4C5-BF8C-F408-AE16-812D66BC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0C16E-051E-05DC-1505-BAA2F32A7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E6A8E9-6B7E-10B1-B698-150552231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0CB8A-7B78-F068-5913-A2203E88DA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116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687B-81D5-4F44-AE6B-34CD1245FD0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539BE-7814-4F40-9B13-ED058F5296F6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879E7-7309-B744-8508-55BA062823BA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8E8C-83BF-0343-BA9D-CD8934766BEE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572B-CB40-274D-8E20-0E4CAD31D592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5FE47-B48D-7047-923A-F9E5E9AACF6E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127E9-7423-514E-8A91-6221CF408F22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2ECE4-6FD7-4C49-ACA7-0491F2AA5E06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8077B-E76B-4B41-B17F-19AC0FC832B3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4C7A-7D1C-8740-9D15-AD14720A28F9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FED07-9D19-3E4F-BFBB-DBA043D25E28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30EEB-C08B-094A-93F5-FA783B6F7AB4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3DA8F-0F2F-984A-A18D-D21C38A7121B}" type="datetime1">
              <a:rPr lang="en-US" altLang="zh-CN" smtClean="0"/>
              <a:t>9/15/26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C9E33-6753-472F-9C09-83153B974C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ingxunz@ust.h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hyperlink" Target="https://wuwuz.github.io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org&amp;utm_campaign=index&amp;utm_content=origi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org&amp;utm_campaign=parser&amp;utm_content=thumbnai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ust.hk/courses/7195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uwuz.github.io/COMP2711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rmanh@ust.h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iutianren.com/discrete/ref/A%20Course%20in%20Discrete%20Structures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uwuz.github.io/COMP2711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org&amp;utm_campaign=parser&amp;utm_content=thumbnai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org&amp;utm_campaign=parser&amp;utm_content=thumbnai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org&amp;utm_campaign=parser&amp;utm_content=thumbnai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2" name="Rectangle 104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Rectangle 104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4783567" cy="3204134"/>
          </a:xfrm>
        </p:spPr>
        <p:txBody>
          <a:bodyPr anchor="b">
            <a:no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 2711 </a:t>
            </a:r>
            <a:b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Discrete Math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558715" cy="1208141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Mingxun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Zhou</a:t>
            </a:r>
          </a:p>
          <a:p>
            <a:pPr algn="l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CSE, HKUST</a:t>
            </a:r>
          </a:p>
        </p:txBody>
      </p:sp>
      <p:sp>
        <p:nvSpPr>
          <p:cNvPr id="1046" name="Rectangle 104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" name="Rectangle 104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DDB9B4-CD31-8409-DAD3-DA6FE97E9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474" y="0"/>
            <a:ext cx="551252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42300-D7F7-8F3B-87C2-2633E1048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A6C19-D556-8F8A-7DAF-B1A8F4D5E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Assistant Professor in HKUST CSE (since 2026)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PhD at Carnegie Mellon University (2025)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Undergrad at Peking University (2020) 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ICPC / NOI Gold Medalist (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Currently: Coach of HKUST ICPC team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B2CC2-D64A-6C98-F03A-F215A208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A7F-C925-6993-F523-0995078EC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94" y="591878"/>
            <a:ext cx="2833489" cy="30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31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E0727-0B50-D3FE-E5A4-01ADCCBCB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My research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BAF40-72CC-3F87-A9F1-5EABB06C0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Retrieval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DFD3D-BB81-1CAD-69E8-793212C8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6" name="Picture 2" descr="Chat bot icon vector. Isolated contour symbol illustration 9971218 Vector  Art at Vecteezy">
            <a:extLst>
              <a:ext uri="{FF2B5EF4-FFF2-40B4-BE49-F238E27FC236}">
                <a16:creationId xmlns:a16="http://schemas.microsoft.com/office/drawing/2014/main" id="{46BBA300-0D79-F9FD-65A5-9A8CDF58D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796" y1="47857" x2="24796" y2="55204"/>
                        <a14:foregroundMark x1="26122" y1="62041" x2="26122" y2="62041"/>
                        <a14:foregroundMark x1="42755" y1="53571" x2="42755" y2="56531"/>
                        <a14:foregroundMark x1="61939" y1="52143" x2="64082" y2="55000"/>
                        <a14:foregroundMark x1="44388" y1="67755" x2="50612" y2="67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51" y="3839242"/>
            <a:ext cx="1641345" cy="164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9C49837-3DD2-6647-8304-6F2207086806}"/>
              </a:ext>
            </a:extLst>
          </p:cNvPr>
          <p:cNvGrpSpPr/>
          <p:nvPr/>
        </p:nvGrpSpPr>
        <p:grpSpPr>
          <a:xfrm>
            <a:off x="4741551" y="4714958"/>
            <a:ext cx="1701801" cy="244969"/>
            <a:chOff x="4114800" y="3429000"/>
            <a:chExt cx="4253230" cy="186343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F4F2AC8-8629-8ACF-4578-FFE8E85ABC64}"/>
                </a:ext>
              </a:extLst>
            </p:cNvPr>
            <p:cNvCxnSpPr/>
            <p:nvPr/>
          </p:nvCxnSpPr>
          <p:spPr>
            <a:xfrm>
              <a:off x="4114800" y="3429000"/>
              <a:ext cx="425323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D55FEB9-9B46-23CD-738F-E8279AF17837}"/>
                </a:ext>
              </a:extLst>
            </p:cNvPr>
            <p:cNvCxnSpPr/>
            <p:nvPr/>
          </p:nvCxnSpPr>
          <p:spPr>
            <a:xfrm>
              <a:off x="4114800" y="3615343"/>
              <a:ext cx="425323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0DD27FA-0C99-D3A5-6016-3D89AADA4426}"/>
              </a:ext>
            </a:extLst>
          </p:cNvPr>
          <p:cNvSpPr/>
          <p:nvPr/>
        </p:nvSpPr>
        <p:spPr>
          <a:xfrm>
            <a:off x="3482478" y="5252483"/>
            <a:ext cx="4768041" cy="68219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Mingxun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BCC9A0F-2C80-CE97-C747-DB9CB7011DF2}"/>
              </a:ext>
            </a:extLst>
          </p:cNvPr>
          <p:cNvSpPr/>
          <p:nvPr/>
        </p:nvSpPr>
        <p:spPr>
          <a:xfrm>
            <a:off x="3482478" y="3897823"/>
            <a:ext cx="4950887" cy="68219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Annoying Professor in HKUST</a:t>
            </a:r>
          </a:p>
        </p:txBody>
      </p:sp>
      <p:pic>
        <p:nvPicPr>
          <p:cNvPr id="14" name="Picture 4" descr="Internet - Free signs icons">
            <a:extLst>
              <a:ext uri="{FF2B5EF4-FFF2-40B4-BE49-F238E27FC236}">
                <a16:creationId xmlns:a16="http://schemas.microsoft.com/office/drawing/2014/main" id="{1FE97750-4506-94BD-5445-B33488673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713" y="4157326"/>
            <a:ext cx="1236047" cy="123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609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FEB84-B34B-B512-1E75-634B0D5B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85CE-A175-6D64-5ABA-0472FF2E2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My research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F367F-1E23-C7F2-C664-E45D5537B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Private</a:t>
            </a:r>
            <a:r>
              <a:rPr lang="en-US" dirty="0">
                <a:solidFill>
                  <a:srgbClr val="C00000"/>
                </a:solidFill>
              </a:rPr>
              <a:t> Information Retrieval</a:t>
            </a:r>
          </a:p>
          <a:p>
            <a:pPr lvl="1"/>
            <a:r>
              <a:rPr lang="en-US" dirty="0"/>
              <a:t>Through careful algorithm designs</a:t>
            </a:r>
          </a:p>
          <a:p>
            <a:pPr lvl="1"/>
            <a:r>
              <a:rPr lang="en-US" i="1" dirty="0"/>
              <a:t>Preprocessing, Algebraic Encodings, Recursion…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60096-5216-4FEB-1B58-FF369B6D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6" name="Picture 2" descr="Chat bot icon vector. Isolated contour symbol illustration 9971218 Vector  Art at Vecteezy">
            <a:extLst>
              <a:ext uri="{FF2B5EF4-FFF2-40B4-BE49-F238E27FC236}">
                <a16:creationId xmlns:a16="http://schemas.microsoft.com/office/drawing/2014/main" id="{FBADF338-5912-E492-ABA8-2A7E83FFC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796" y1="47857" x2="24796" y2="55204"/>
                        <a14:foregroundMark x1="26122" y1="62041" x2="26122" y2="62041"/>
                        <a14:foregroundMark x1="42755" y1="53571" x2="42755" y2="56531"/>
                        <a14:foregroundMark x1="61939" y1="52143" x2="64082" y2="55000"/>
                        <a14:foregroundMark x1="44388" y1="67755" x2="50612" y2="67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51" y="3860507"/>
            <a:ext cx="1641345" cy="164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DF5DD04-2C67-C7BA-364B-1694B438074D}"/>
              </a:ext>
            </a:extLst>
          </p:cNvPr>
          <p:cNvGrpSpPr/>
          <p:nvPr/>
        </p:nvGrpSpPr>
        <p:grpSpPr>
          <a:xfrm>
            <a:off x="4741551" y="4736223"/>
            <a:ext cx="1701801" cy="244969"/>
            <a:chOff x="4114800" y="3429000"/>
            <a:chExt cx="4253230" cy="186343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362CE7D-F477-10F6-3725-D1ABA4D346FF}"/>
                </a:ext>
              </a:extLst>
            </p:cNvPr>
            <p:cNvCxnSpPr/>
            <p:nvPr/>
          </p:nvCxnSpPr>
          <p:spPr>
            <a:xfrm>
              <a:off x="4114800" y="3429000"/>
              <a:ext cx="425323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1BAE9BD-58EB-EAAC-1110-DEDF326095D4}"/>
                </a:ext>
              </a:extLst>
            </p:cNvPr>
            <p:cNvCxnSpPr/>
            <p:nvPr/>
          </p:nvCxnSpPr>
          <p:spPr>
            <a:xfrm>
              <a:off x="4114800" y="3615343"/>
              <a:ext cx="425323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8EBDD91-6200-A9FC-5AD4-50EDB419F948}"/>
              </a:ext>
            </a:extLst>
          </p:cNvPr>
          <p:cNvSpPr/>
          <p:nvPr/>
        </p:nvSpPr>
        <p:spPr>
          <a:xfrm>
            <a:off x="3482478" y="5273748"/>
            <a:ext cx="4768041" cy="682198"/>
          </a:xfrm>
          <a:prstGeom prst="roundRect">
            <a:avLst/>
          </a:prstGeom>
          <a:pattFill prst="wdUpDiag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Mingxun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62B3395-19CA-8ABB-C960-28F48714026E}"/>
              </a:ext>
            </a:extLst>
          </p:cNvPr>
          <p:cNvSpPr/>
          <p:nvPr/>
        </p:nvSpPr>
        <p:spPr>
          <a:xfrm>
            <a:off x="3482478" y="3919088"/>
            <a:ext cx="4950887" cy="682198"/>
          </a:xfrm>
          <a:prstGeom prst="roundRect">
            <a:avLst/>
          </a:prstGeom>
          <a:pattFill prst="wdUpDiag">
            <a:fgClr>
              <a:schemeClr val="bg2">
                <a:lumMod val="90000"/>
              </a:schemeClr>
            </a:fgClr>
            <a:bgClr>
              <a:schemeClr val="bg1"/>
            </a:bgClr>
          </a:patt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Annoying Professor in HKUST</a:t>
            </a:r>
          </a:p>
        </p:txBody>
      </p:sp>
      <p:sp>
        <p:nvSpPr>
          <p:cNvPr id="5" name="Cloud Callout 4">
            <a:extLst>
              <a:ext uri="{FF2B5EF4-FFF2-40B4-BE49-F238E27FC236}">
                <a16:creationId xmlns:a16="http://schemas.microsoft.com/office/drawing/2014/main" id="{03BAA8D0-710C-E384-B9E5-1B1020397A69}"/>
              </a:ext>
            </a:extLst>
          </p:cNvPr>
          <p:cNvSpPr/>
          <p:nvPr/>
        </p:nvSpPr>
        <p:spPr>
          <a:xfrm>
            <a:off x="8867554" y="2369248"/>
            <a:ext cx="3040911" cy="1222633"/>
          </a:xfrm>
          <a:prstGeom prst="cloudCallout">
            <a:avLst>
              <a:gd name="adj1" fmla="val -24329"/>
              <a:gd name="adj2" fmla="val 7641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???</a:t>
            </a:r>
          </a:p>
        </p:txBody>
      </p:sp>
      <p:pic>
        <p:nvPicPr>
          <p:cNvPr id="7" name="Picture 4" descr="Internet - Free signs icons">
            <a:extLst>
              <a:ext uri="{FF2B5EF4-FFF2-40B4-BE49-F238E27FC236}">
                <a16:creationId xmlns:a16="http://schemas.microsoft.com/office/drawing/2014/main" id="{10E9AA8B-9527-E80A-CEE9-CA6ED6F16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713" y="4178591"/>
            <a:ext cx="1236047" cy="123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50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AAF5F-BD74-AF69-BEFC-2CE605ACF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D7FF-FABC-7625-3F18-724E04EA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My research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B8794-17C5-164B-6249-0EF6C1E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1857" cy="435133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AI Model Watermarking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Add “invisible signal” in AI output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Usage: detect AI-gen content</a:t>
            </a:r>
          </a:p>
          <a:p>
            <a:endParaRPr lang="en-US" b="1" i="1" dirty="0">
              <a:solidFill>
                <a:srgbClr val="C00000"/>
              </a:solidFill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In fact: GPT, Gemini and Claude all have this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 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CF472-C98D-933C-E172-3BAFBB6F8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944" y="2680460"/>
            <a:ext cx="4568898" cy="3269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0152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473E5-0CA7-0EC6-419C-56ABD3AFF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D6D1E-A224-5DBC-9562-181B2884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My research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A5ABD-FF25-001B-A1A5-2988789DB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AI Model Watermarking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“invisible signal”? 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Ours: “Anamorphic Effect”  based on the embedding vectors 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 err="1">
                <a:latin typeface="Calibri" panose="020F0502020204030204" pitchFamily="34" charset="0"/>
                <a:cs typeface="Calibri" panose="020F0502020204030204" pitchFamily="34" charset="0"/>
              </a:rPr>
              <a:t>歪像视觉效果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b="1" i="1" dirty="0">
              <a:solidFill>
                <a:srgbClr val="C00000"/>
              </a:solidFill>
            </a:endParaRPr>
          </a:p>
          <a:p>
            <a:endParaRPr lang="en-US" i="1" dirty="0"/>
          </a:p>
          <a:p>
            <a:endParaRPr lang="en-US" dirty="0"/>
          </a:p>
        </p:txBody>
      </p:sp>
      <p:pic>
        <p:nvPicPr>
          <p:cNvPr id="8" name="Picture 2" descr="Le sculture anamorfiche dell'artista Michael Murphy | Collater.al">
            <a:extLst>
              <a:ext uri="{FF2B5EF4-FFF2-40B4-BE49-F238E27FC236}">
                <a16:creationId xmlns:a16="http://schemas.microsoft.com/office/drawing/2014/main" id="{B86A01C9-9081-8E95-4311-25773D1B8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710" y="3834807"/>
            <a:ext cx="3775364" cy="251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3112E5-4439-E632-DE64-7CE9DCDC3B9E}"/>
              </a:ext>
            </a:extLst>
          </p:cNvPr>
          <p:cNvSpPr txBox="1"/>
          <p:nvPr/>
        </p:nvSpPr>
        <p:spPr>
          <a:xfrm>
            <a:off x="1977006" y="6515423"/>
            <a:ext cx="2162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Ordinary Direction…</a:t>
            </a:r>
          </a:p>
        </p:txBody>
      </p:sp>
      <p:pic>
        <p:nvPicPr>
          <p:cNvPr id="15" name="Picture 4" descr="Le sculture anamorfiche dell'artista Michael Murphy | Collater.al">
            <a:extLst>
              <a:ext uri="{FF2B5EF4-FFF2-40B4-BE49-F238E27FC236}">
                <a16:creationId xmlns:a16="http://schemas.microsoft.com/office/drawing/2014/main" id="{47248E83-0712-B1B3-1931-5FD601711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615" y="3835972"/>
            <a:ext cx="3775364" cy="251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ADD6F99-6384-E827-78FA-B262A0260E8D}"/>
              </a:ext>
            </a:extLst>
          </p:cNvPr>
          <p:cNvSpPr txBox="1"/>
          <p:nvPr/>
        </p:nvSpPr>
        <p:spPr>
          <a:xfrm>
            <a:off x="7181911" y="6531104"/>
            <a:ext cx="2581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Only at 1 special angle…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10B7C1-16C8-6284-DDFF-5E7C880B5DFB}"/>
              </a:ext>
            </a:extLst>
          </p:cNvPr>
          <p:cNvSpPr txBox="1"/>
          <p:nvPr/>
        </p:nvSpPr>
        <p:spPr>
          <a:xfrm>
            <a:off x="10150979" y="5883989"/>
            <a:ext cx="2148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Cr. Michael Murphy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135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54B0-AAA0-99FA-3B1E-E40966E1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F0B80-809C-2ED9-80D1-AEE1F0E5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7EA3-D994-9DCD-50F3-8948F8E94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Research Interest: 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Data security / Privacy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Cryptography, Algorithms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AI Governance</a:t>
            </a: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Email: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mingxunz@ust.hk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Webpage: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https://wuwuz.github.io/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 speak </a:t>
            </a:r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Mandarin, Cantonese and English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1C2E2-2258-7BEC-8FA5-D37A8F4A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C6BEAA-9A1E-EC6F-6A9D-926E3B32F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294" y="591878"/>
            <a:ext cx="2833489" cy="30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5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6CDCB-EA2A-66B9-3698-8B2BE698B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Why Discrete Math?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0470-C31D-3405-AFE6-1C4812CFF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One of four fundamental math classes for CS major</a:t>
            </a:r>
          </a:p>
          <a:p>
            <a:pPr marL="0" indent="0">
              <a:buNone/>
            </a:pP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Discrete Math</a:t>
            </a:r>
          </a:p>
          <a:p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Calculus</a:t>
            </a:r>
          </a:p>
          <a:p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Linear Algebra</a:t>
            </a:r>
          </a:p>
          <a:p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Probability and Statistics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008EA-7A7B-54F4-1710-64FCA46E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089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9CFF-A867-0496-A378-B2276C90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3983B-8A50-A9FC-EA91-1731D736D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you are going to learn (1)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D8DB5-CDB8-7F3E-BAB3-5C624AEC5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26395" cy="43513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Basic Logics and Proofs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grammar of math</a:t>
            </a:r>
          </a:p>
          <a:p>
            <a:pPr marL="457200" lvl="1" indent="0">
              <a:buNone/>
            </a:pP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Sets , Functions, Graphs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most fundamental objects in math</a:t>
            </a: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1880F-2B65-FC59-946A-886FABBF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Picture 4" descr="Logic - Wikipedia">
            <a:extLst>
              <a:ext uri="{FF2B5EF4-FFF2-40B4-BE49-F238E27FC236}">
                <a16:creationId xmlns:a16="http://schemas.microsoft.com/office/drawing/2014/main" id="{070FFCE1-3702-4779-41EE-A65FD4D4B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997" y="1690688"/>
            <a:ext cx="2109482" cy="173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Relations and Functions | Meaning, Relationship &amp; Types | Study.com">
            <a:extLst>
              <a:ext uri="{FF2B5EF4-FFF2-40B4-BE49-F238E27FC236}">
                <a16:creationId xmlns:a16="http://schemas.microsoft.com/office/drawing/2014/main" id="{3B1FE092-417E-198A-03BF-99E93767C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997" y="4001294"/>
            <a:ext cx="2121741" cy="2720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Math Alive Graphs 1">
            <a:extLst>
              <a:ext uri="{FF2B5EF4-FFF2-40B4-BE49-F238E27FC236}">
                <a16:creationId xmlns:a16="http://schemas.microsoft.com/office/drawing/2014/main" id="{C2E0E0D9-FB71-7281-1EC0-DEA385515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9341" y="4252912"/>
            <a:ext cx="2286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0266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AB95B-7062-2EBE-2367-5281DAD2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you are going to learn (2)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4BD20-64B7-FB96-D04A-B44C85BC1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4842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Counting 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Human’s first instincts of math</a:t>
            </a:r>
          </a:p>
          <a:p>
            <a:pPr lvl="1"/>
            <a:endParaRPr lang="en-US" sz="36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Basic Probability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first step to understand “randomness”</a:t>
            </a: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2FA63-07CE-AFED-749D-3BF8A286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Picture 4" descr="Counting | numeracy - BBC Bitesize">
            <a:extLst>
              <a:ext uri="{FF2B5EF4-FFF2-40B4-BE49-F238E27FC236}">
                <a16:creationId xmlns:a16="http://schemas.microsoft.com/office/drawing/2014/main" id="{92692EA8-0652-BB8F-76C5-99639E95D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0" y="1646238"/>
            <a:ext cx="3083442" cy="1734436"/>
          </a:xfrm>
          <a:prstGeom prst="rect">
            <a:avLst/>
          </a:prstGeom>
        </p:spPr>
      </p:pic>
      <p:pic>
        <p:nvPicPr>
          <p:cNvPr id="6" name="Picture 5" descr="Dice - Wikipedia">
            <a:extLst>
              <a:ext uri="{FF2B5EF4-FFF2-40B4-BE49-F238E27FC236}">
                <a16:creationId xmlns:a16="http://schemas.microsoft.com/office/drawing/2014/main" id="{4C8F0A02-2B10-8C34-AA74-B7F47C5A9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4001294"/>
            <a:ext cx="20955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1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1BE30-FC6B-4129-2AAD-1E1D2BFC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4E3E-6DD6-C871-82D7-C3BD8576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you are going to learn (3)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916E85-A319-0B86-3710-2B6D3A46AC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664842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4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Basic Number Theory </a:t>
                </a:r>
              </a:p>
              <a:p>
                <a:pPr lvl="1"/>
                <a:r>
                  <a:rPr lang="en-US" sz="36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E.g. 17 </a:t>
                </a:r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≡</m:t>
                    </m:r>
                  </m:oMath>
                </a14:m>
                <a:r>
                  <a:rPr lang="en-US" sz="36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2 (mod 5)</a:t>
                </a:r>
              </a:p>
              <a:p>
                <a:pPr lvl="1"/>
                <a:endParaRPr lang="en-US" sz="3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36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lvl="1" indent="0">
                  <a:buNone/>
                </a:pPr>
                <a:endParaRPr lang="en-US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r>
                  <a:rPr lang="en-US" sz="3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and some cryptography </a:t>
                </a:r>
                <a:r>
                  <a:rPr lang="en-US" sz="3600" dirty="0">
                    <a:latin typeface="Calibri" panose="020F0502020204030204" pitchFamily="34" charset="0"/>
                    <a:cs typeface="Calibri" panose="020F0502020204030204" pitchFamily="34" charset="0"/>
                    <a:sym typeface="Wingdings" pitchFamily="2" charset="2"/>
                  </a:rPr>
                  <a:t></a:t>
                </a:r>
                <a:endParaRPr lang="en-US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/>
                <a:endParaRPr lang="en-US" sz="3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916E85-A319-0B86-3710-2B6D3A46AC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664842" cy="4351338"/>
              </a:xfrm>
              <a:blipFill>
                <a:blip r:embed="rId2"/>
                <a:stretch>
                  <a:fillRect l="-3048" t="-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6553A-973E-003A-AC44-428CC3F5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216CD-542D-FA70-0F9E-4B35E05D0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885" y="2255522"/>
            <a:ext cx="2111085" cy="15163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286309-7FE7-0899-347C-0536CA671DBF}"/>
              </a:ext>
            </a:extLst>
          </p:cNvPr>
          <p:cNvSpPr txBox="1"/>
          <p:nvPr/>
        </p:nvSpPr>
        <p:spPr>
          <a:xfrm>
            <a:off x="6018224" y="3905862"/>
            <a:ext cx="327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”Number theory is hard”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F8AC40-4368-8D2F-2967-2E0CC06363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519" y="1320800"/>
            <a:ext cx="2195745" cy="25850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CCE3A-8C47-28B0-8A3C-CB74B7C7AE61}"/>
              </a:ext>
            </a:extLst>
          </p:cNvPr>
          <p:cNvSpPr txBox="1"/>
          <p:nvPr/>
        </p:nvSpPr>
        <p:spPr>
          <a:xfrm>
            <a:off x="9982200" y="4001294"/>
            <a:ext cx="1896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”Yes, it’s really hard”</a:t>
            </a:r>
          </a:p>
        </p:txBody>
      </p:sp>
    </p:spTree>
    <p:extLst>
      <p:ext uri="{BB962C8B-B14F-4D97-AF65-F5344CB8AC3E}">
        <p14:creationId xmlns:p14="http://schemas.microsoft.com/office/powerpoint/2010/main" val="394557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A36CD-9E96-60E0-A453-23E9AF78B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BE3B2-EED4-DDBB-6CA1-62A5216F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you are going to learn (4)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29F7B-AF39-4C1C-5BCD-8AE2275BC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4842" cy="435133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Basic Algorithms</a:t>
            </a:r>
          </a:p>
          <a:p>
            <a:pPr lvl="1"/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“What can a computer do?”</a:t>
            </a:r>
          </a:p>
          <a:p>
            <a:pPr lvl="1"/>
            <a:r>
              <a:rPr lang="en-US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“At what cost?”</a:t>
            </a: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EFCA0-EC58-C919-8B7A-C2ADFBDAF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Picture 4" descr="Alan Turing - Wikipedia">
            <a:extLst>
              <a:ext uri="{FF2B5EF4-FFF2-40B4-BE49-F238E27FC236}">
                <a16:creationId xmlns:a16="http://schemas.microsoft.com/office/drawing/2014/main" id="{A3F17E6E-F81A-0F22-14CF-99FE34D12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700" y="2766604"/>
            <a:ext cx="2280388" cy="302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5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A45EFE3-9954-88B1-BC23-1AA2B73C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7140" y="2766218"/>
            <a:ext cx="10515600" cy="1325563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  <a:t>About the Class</a:t>
            </a:r>
          </a:p>
        </p:txBody>
      </p:sp>
    </p:spTree>
    <p:extLst>
      <p:ext uri="{BB962C8B-B14F-4D97-AF65-F5344CB8AC3E}">
        <p14:creationId xmlns:p14="http://schemas.microsoft.com/office/powerpoint/2010/main" val="185735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D5597-C169-FB56-639E-9B736A2B1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DBFD3-667D-49DE-A175-F15A57183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HW1: releasing this weekend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600" b="1" dirty="0">
                <a:solidFill>
                  <a:srgbClr val="FF0000"/>
                </a:solidFill>
              </a:rPr>
              <a:t>Classroom change</a:t>
            </a:r>
            <a:r>
              <a:rPr lang="en-US" sz="3600" b="1">
                <a:solidFill>
                  <a:srgbClr val="FF0000"/>
                </a:solidFill>
              </a:rPr>
              <a:t>: </a:t>
            </a:r>
          </a:p>
          <a:p>
            <a:r>
              <a:rPr lang="en-US" sz="3600" b="1">
                <a:solidFill>
                  <a:srgbClr val="FF0000"/>
                </a:solidFill>
              </a:rPr>
              <a:t>Rm </a:t>
            </a:r>
            <a:r>
              <a:rPr lang="en-US" sz="3600" b="1" dirty="0">
                <a:solidFill>
                  <a:srgbClr val="FF0000"/>
                </a:solidFill>
              </a:rPr>
              <a:t>5403 starting next week (until the end of </a:t>
            </a:r>
            <a:r>
              <a:rPr lang="en-US" sz="3600" b="1">
                <a:solidFill>
                  <a:srgbClr val="FF0000"/>
                </a:solidFill>
              </a:rPr>
              <a:t>the semester!)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27DE2-639A-770C-E533-F1953F660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22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15578-601C-12EB-9C5E-C190B43AE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06B59-F345-ED11-41EA-B7222A6F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Everything starts 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FC117-CFC8-335A-512B-41BA7BC06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Canvas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https://canvas.ust.hk/courses/71954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Web page for this session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https://wuwuz.github.io/COMP2711/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(our materials will be posted here)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FBB42-B909-679F-6972-E1D5B9835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951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C87B1-E9FE-4DA6-79C1-D4418ED99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5C07-1153-23FC-E220-5EDF0B308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3C43E-C65D-A50E-9580-E1258DE99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Multi-Session Class (shared topics / assignments / exams)</a:t>
            </a: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Instructors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n-US" dirty="0"/>
              <a:t>Dimitrios </a:t>
            </a:r>
            <a:r>
              <a:rPr lang="en-US" dirty="0" err="1"/>
              <a:t>Papadias</a:t>
            </a:r>
            <a:r>
              <a:rPr lang="en-US" dirty="0"/>
              <a:t> &lt;</a:t>
            </a:r>
            <a:r>
              <a:rPr lang="en-US" dirty="0" err="1"/>
              <a:t>dimitris@ust.hk</a:t>
            </a:r>
            <a:r>
              <a:rPr lang="en-US" dirty="0"/>
              <a:t>&gt;     (Core Coordinator) 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n-US" dirty="0"/>
              <a:t>Lionel </a:t>
            </a:r>
            <a:r>
              <a:rPr lang="en-US" dirty="0" err="1"/>
              <a:t>Parreaux</a:t>
            </a:r>
            <a:r>
              <a:rPr lang="en-US" dirty="0"/>
              <a:t> &lt;</a:t>
            </a:r>
            <a:r>
              <a:rPr lang="en-US" dirty="0" err="1"/>
              <a:t>parreaux@ust.hk</a:t>
            </a:r>
            <a:r>
              <a:rPr lang="en-US" dirty="0"/>
              <a:t>&gt;</a:t>
            </a:r>
          </a:p>
          <a:p>
            <a:pPr lvl="1"/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Prof. </a:t>
            </a:r>
            <a:r>
              <a:rPr lang="en-US" b="1" dirty="0"/>
              <a:t>Mingxun Zhou &lt;</a:t>
            </a:r>
            <a:r>
              <a:rPr lang="en-US" b="1" dirty="0" err="1"/>
              <a:t>mingxunz@ust.hk</a:t>
            </a:r>
            <a:r>
              <a:rPr lang="en-US" b="1" dirty="0"/>
              <a:t>&gt;</a:t>
            </a:r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Leading Instructor Assistant  (IA)</a:t>
            </a:r>
          </a:p>
          <a:p>
            <a:pPr lvl="1"/>
            <a:r>
              <a:rPr lang="en-US" dirty="0"/>
              <a:t>HAGHIGHI Arman </a:t>
            </a:r>
            <a:r>
              <a:rPr lang="en-US" dirty="0">
                <a:hlinkClick r:id="rId3"/>
              </a:rPr>
              <a:t>armanh@ust.hk</a:t>
            </a:r>
            <a:endParaRPr lang="en-US" dirty="0"/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TAs: (found them in Canvas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667DE9-5254-736D-23F2-D9D891C68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16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815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BA85A-4BDE-CDA9-B9ED-030F135A1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F6C44-D29F-CC8E-050F-82A4755C6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Time &amp; 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C0379-C73A-31CD-24FD-56C38F458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Main Lectures</a:t>
            </a:r>
          </a:p>
          <a:p>
            <a:pPr lvl="1"/>
            <a:r>
              <a:rPr lang="en-US" sz="2800" b="1" dirty="0"/>
              <a:t>Time</a:t>
            </a:r>
            <a:r>
              <a:rPr lang="en-US" sz="2800" dirty="0"/>
              <a:t>: Tuesday Thursday            01:30PM - 02:50PM</a:t>
            </a:r>
          </a:p>
          <a:p>
            <a:pPr lvl="1"/>
            <a:r>
              <a:rPr lang="en-US" sz="2800" b="1" dirty="0"/>
              <a:t>Location:</a:t>
            </a:r>
          </a:p>
          <a:p>
            <a:pPr lvl="2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Theatre B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(01 Sep 2026 - 29 Sep 2026)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LG4101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(06 Oct 2026 - 26 Nov 2026)</a:t>
            </a:r>
          </a:p>
          <a:p>
            <a:pPr lvl="2"/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--&gt; remember this! Location change in the middle</a:t>
            </a:r>
            <a:endParaRPr lang="en-US" sz="2400" dirty="0"/>
          </a:p>
          <a:p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Tutorial / Q&amp;A sessions (starting week 2)</a:t>
            </a:r>
          </a:p>
          <a:p>
            <a:pPr lvl="1"/>
            <a:r>
              <a:rPr lang="en-US" sz="2800" dirty="0"/>
              <a:t>Go to whatever session that suits you</a:t>
            </a: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E203D-8C20-12A7-E9C1-9DEE5D9DA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28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574F-C5FA-24F5-C088-18CF635C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35A31-7449-1ADD-AECB-730CD85BA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Daily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Q&amp;A sessions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Canvas - Announcement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Canvas – Discussion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Telegram group (links on canvas)</a:t>
            </a:r>
          </a:p>
          <a:p>
            <a:pPr lvl="1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Urgent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Email title with [COMP2711]</a:t>
            </a:r>
          </a:p>
          <a:p>
            <a:pPr lvl="1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Example: “[COMP2711] Can’t do the midterm – Health Conditions”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F07DB-2A60-23DA-F180-C87EB575A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828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C653-0D60-CA0C-BA27-ACEDD9D2A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06311-A02D-F006-9DF0-2210093A4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Attending classes</a:t>
            </a:r>
            <a:endParaRPr lang="en-US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Strongly recommended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Recordings not guaranteed …</a:t>
            </a:r>
          </a:p>
          <a:p>
            <a:pPr lvl="1"/>
            <a:endParaRPr lang="en-US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Homework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(20%)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4 units, each with 10-14 days window (tentative)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View / Submit: Canvas, 1 page of pdf submission (handwritten or typeset)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AI / Collaboration Policy: declarative usage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(warning: you will fail in the exams if you never practice)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Late Submission: 1 hour late = 1 point deduction</a:t>
            </a:r>
          </a:p>
          <a:p>
            <a:pPr marL="0" indent="0">
              <a:buNone/>
            </a:pP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25077-59B6-562F-78D0-4820B482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79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90590-2C54-4A5F-334C-6DBC5ED42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74D84-B14B-DEB8-8C26-D938A330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E0E61-F356-3DA5-5A5D-8FB92DFD2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Mid-term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(35%)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Final Exam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(45%)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In-person, so no AI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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One page of handwritten cheat sheet is allowed</a:t>
            </a: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7ECCC-018B-9F0B-4D00-E82BEA296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88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CC9D-7421-B54B-27EC-F3BEDDCD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EAA6-AFB3-8D30-44A0-CF6EBFAD4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Grading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404F6-23A2-C269-8E70-A640B77AF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Grade Distribution? 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Percentage of A+/A? </a:t>
            </a:r>
          </a:p>
          <a:p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Number of Fails?</a:t>
            </a:r>
          </a:p>
          <a:p>
            <a:endParaRPr lang="en-US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registry.hkust.edu.hk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/resource-library/grading-courses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685A7-D9A4-77D6-7843-DF89BA638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59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A06C3-05AC-C5F9-E059-D64803EF5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3E0BD-AB8E-D018-3F00-0244A26FC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D8C75-6A0F-7B5A-B46C-1917516B4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 notes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 / slides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Textbook</a:t>
            </a:r>
          </a:p>
          <a:p>
            <a:pPr lvl="1"/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Discrete Mathematics and Its Applications (Physical Textbook) Rosen</a:t>
            </a: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A Course in Discrete Structures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by Pass and Tseng</a:t>
            </a:r>
          </a:p>
          <a:p>
            <a:pPr lvl="1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(Chinese Textbook)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离散数学与结构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邓小铁 王畅</a:t>
            </a:r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altLang="zh-CN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You can find them in our homepage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https://wuwuz.github.io/COMP2711/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98B1A-9F84-F7AA-C88D-23966E92A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22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30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5819" y="2628641"/>
            <a:ext cx="10515600" cy="1325563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  <a:t>Q&amp;A?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23</a:t>
            </a:fld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6742D0-A9ED-698E-A043-784CDA091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32B7EBD-9B6E-51DE-DB8D-E14D642D5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672" y="2766218"/>
            <a:ext cx="10515600" cy="1325563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  <a:t>Motivating Problems</a:t>
            </a:r>
          </a:p>
        </p:txBody>
      </p:sp>
    </p:spTree>
    <p:extLst>
      <p:ext uri="{BB962C8B-B14F-4D97-AF65-F5344CB8AC3E}">
        <p14:creationId xmlns:p14="http://schemas.microsoft.com/office/powerpoint/2010/main" val="1076077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4EEB8-25C8-8EA7-B700-801E01DB3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Three boxes and one rabbit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D6A6A-841D-ED93-DB84-04DF1A85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25</a:t>
            </a:fld>
            <a:endParaRPr lang="zh-CN" alt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42BCC72-F0E6-D421-2191-E1C261757B99}"/>
              </a:ext>
            </a:extLst>
          </p:cNvPr>
          <p:cNvSpPr/>
          <p:nvPr/>
        </p:nvSpPr>
        <p:spPr>
          <a:xfrm>
            <a:off x="1279450" y="2046768"/>
            <a:ext cx="2190307" cy="13822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A</a:t>
            </a:r>
          </a:p>
        </p:txBody>
      </p:sp>
      <p:pic>
        <p:nvPicPr>
          <p:cNvPr id="6" name="Picture 5" descr="Rabbit - Free animals icons">
            <a:extLst>
              <a:ext uri="{FF2B5EF4-FFF2-40B4-BE49-F238E27FC236}">
                <a16:creationId xmlns:a16="http://schemas.microsoft.com/office/drawing/2014/main" id="{A2A22029-665E-C498-00C9-40742406D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681" y="365125"/>
            <a:ext cx="1091610" cy="1091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17B4C2-CEA0-7B2A-DA4E-32D66D3B1D39}"/>
              </a:ext>
            </a:extLst>
          </p:cNvPr>
          <p:cNvSpPr txBox="1"/>
          <p:nvPr/>
        </p:nvSpPr>
        <p:spPr>
          <a:xfrm>
            <a:off x="1105787" y="3651019"/>
            <a:ext cx="2893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in box B.”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DB2010-B312-9B3F-41BE-50DF47CC9620}"/>
              </a:ext>
            </a:extLst>
          </p:cNvPr>
          <p:cNvSpPr/>
          <p:nvPr/>
        </p:nvSpPr>
        <p:spPr>
          <a:xfrm>
            <a:off x="5000846" y="2046767"/>
            <a:ext cx="2190307" cy="13822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000AD8-DA3E-71EA-E759-8F7908AEE570}"/>
              </a:ext>
            </a:extLst>
          </p:cNvPr>
          <p:cNvSpPr txBox="1"/>
          <p:nvPr/>
        </p:nvSpPr>
        <p:spPr>
          <a:xfrm>
            <a:off x="4410850" y="3651019"/>
            <a:ext cx="3584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not in box B”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2BDD4B2-8E54-E7B1-5C5B-5532B7171ECC}"/>
              </a:ext>
            </a:extLst>
          </p:cNvPr>
          <p:cNvSpPr/>
          <p:nvPr/>
        </p:nvSpPr>
        <p:spPr>
          <a:xfrm>
            <a:off x="8406809" y="2046767"/>
            <a:ext cx="2190307" cy="138223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FEBE20-5450-86E2-80D9-897F6E555E0F}"/>
              </a:ext>
            </a:extLst>
          </p:cNvPr>
          <p:cNvSpPr txBox="1"/>
          <p:nvPr/>
        </p:nvSpPr>
        <p:spPr>
          <a:xfrm>
            <a:off x="8117016" y="3681796"/>
            <a:ext cx="3619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not in box A”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8702BA-9493-2490-28D0-5F75DDE4507C}"/>
              </a:ext>
            </a:extLst>
          </p:cNvPr>
          <p:cNvSpPr txBox="1"/>
          <p:nvPr/>
        </p:nvSpPr>
        <p:spPr>
          <a:xfrm>
            <a:off x="1860937" y="4757464"/>
            <a:ext cx="8760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Only one description is correct. Where’s the rabbit?</a:t>
            </a:r>
          </a:p>
        </p:txBody>
      </p:sp>
    </p:spTree>
    <p:extLst>
      <p:ext uri="{BB962C8B-B14F-4D97-AF65-F5344CB8AC3E}">
        <p14:creationId xmlns:p14="http://schemas.microsoft.com/office/powerpoint/2010/main" val="3707350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96AC-2BFB-1A61-5A04-855466CC5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9E68-BC61-5E91-C504-C5B0EACCB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Three boxes and one rabbit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28912-3A8B-4232-5B39-DA1EA468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26</a:t>
            </a:fld>
            <a:endParaRPr lang="zh-CN" altLang="en-US" dirty="0"/>
          </a:p>
        </p:txBody>
      </p:sp>
      <p:pic>
        <p:nvPicPr>
          <p:cNvPr id="6" name="Picture 5" descr="Rabbit - Free animals icons">
            <a:extLst>
              <a:ext uri="{FF2B5EF4-FFF2-40B4-BE49-F238E27FC236}">
                <a16:creationId xmlns:a16="http://schemas.microsoft.com/office/drawing/2014/main" id="{A6B2DA87-1A83-F9CE-E428-8B98C7C03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681" y="365125"/>
            <a:ext cx="1091610" cy="1091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DC8089-B065-0603-C81B-089081BB13C7}"/>
              </a:ext>
            </a:extLst>
          </p:cNvPr>
          <p:cNvSpPr txBox="1"/>
          <p:nvPr/>
        </p:nvSpPr>
        <p:spPr>
          <a:xfrm>
            <a:off x="1148317" y="2204991"/>
            <a:ext cx="3145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“It’s in box B.”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F93F07-6B6E-8898-DF37-A1C694952DEF}"/>
              </a:ext>
            </a:extLst>
          </p:cNvPr>
          <p:cNvSpPr txBox="1"/>
          <p:nvPr/>
        </p:nvSpPr>
        <p:spPr>
          <a:xfrm>
            <a:off x="4453380" y="2204991"/>
            <a:ext cx="3584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not in box B”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B6BE34-962B-0819-8C7E-A4F697A87770}"/>
              </a:ext>
            </a:extLst>
          </p:cNvPr>
          <p:cNvSpPr txBox="1"/>
          <p:nvPr/>
        </p:nvSpPr>
        <p:spPr>
          <a:xfrm>
            <a:off x="8159546" y="2235768"/>
            <a:ext cx="390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“It’s not in box A”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DABC2D-F6F2-9B2D-0951-0754621DB089}"/>
              </a:ext>
            </a:extLst>
          </p:cNvPr>
          <p:cNvSpPr txBox="1"/>
          <p:nvPr/>
        </p:nvSpPr>
        <p:spPr>
          <a:xfrm>
            <a:off x="1363899" y="3427179"/>
            <a:ext cx="7773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Can’t be B, otherwise 1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and 3rd  are right.</a:t>
            </a:r>
          </a:p>
        </p:txBody>
      </p:sp>
    </p:spTree>
    <p:extLst>
      <p:ext uri="{BB962C8B-B14F-4D97-AF65-F5344CB8AC3E}">
        <p14:creationId xmlns:p14="http://schemas.microsoft.com/office/powerpoint/2010/main" val="3740311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75506-145E-6F8F-276B-77D71343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49480-65DA-58C6-0EE2-40191792A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Three boxes and one rabbit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210A3-FC3B-B24F-3FA9-84D19041E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6" name="Picture 5" descr="Rabbit - Free animals icons">
            <a:extLst>
              <a:ext uri="{FF2B5EF4-FFF2-40B4-BE49-F238E27FC236}">
                <a16:creationId xmlns:a16="http://schemas.microsoft.com/office/drawing/2014/main" id="{4DA53857-E581-BB25-BFBB-B8B8552F8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681" y="365125"/>
            <a:ext cx="1091610" cy="1091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82BE79-F94F-6F3D-F83D-9FCEBDE0D89B}"/>
              </a:ext>
            </a:extLst>
          </p:cNvPr>
          <p:cNvSpPr txBox="1"/>
          <p:nvPr/>
        </p:nvSpPr>
        <p:spPr>
          <a:xfrm>
            <a:off x="1148317" y="2204991"/>
            <a:ext cx="2893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in box B.”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E0583E-9124-96AE-CCD7-871CA2F47B2E}"/>
              </a:ext>
            </a:extLst>
          </p:cNvPr>
          <p:cNvSpPr txBox="1"/>
          <p:nvPr/>
        </p:nvSpPr>
        <p:spPr>
          <a:xfrm>
            <a:off x="4453380" y="2204991"/>
            <a:ext cx="3873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“It’s not in box B”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D11EC9-D94D-E99A-3C33-F4140876DE4B}"/>
              </a:ext>
            </a:extLst>
          </p:cNvPr>
          <p:cNvSpPr txBox="1"/>
          <p:nvPr/>
        </p:nvSpPr>
        <p:spPr>
          <a:xfrm>
            <a:off x="8326556" y="2216554"/>
            <a:ext cx="390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“It’s not in box A”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877E29-89A8-07ED-2187-E79CAAE18714}"/>
              </a:ext>
            </a:extLst>
          </p:cNvPr>
          <p:cNvSpPr txBox="1"/>
          <p:nvPr/>
        </p:nvSpPr>
        <p:spPr>
          <a:xfrm>
            <a:off x="1363899" y="3427179"/>
            <a:ext cx="8520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Can’t be B, otherwise 1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and 3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 are both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Can’t be C, otherwise 2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and 3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are both right.</a:t>
            </a:r>
          </a:p>
        </p:txBody>
      </p:sp>
    </p:spTree>
    <p:extLst>
      <p:ext uri="{BB962C8B-B14F-4D97-AF65-F5344CB8AC3E}">
        <p14:creationId xmlns:p14="http://schemas.microsoft.com/office/powerpoint/2010/main" val="3714473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536C9-2EBF-7A24-A235-DE1C54AC7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CFEE-530B-4121-48F6-CF33D4B13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Three boxes and one rabbit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DA831-F24A-C689-6ACA-46694C15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6" name="Picture 5" descr="Rabbit - Free animals icons">
            <a:extLst>
              <a:ext uri="{FF2B5EF4-FFF2-40B4-BE49-F238E27FC236}">
                <a16:creationId xmlns:a16="http://schemas.microsoft.com/office/drawing/2014/main" id="{6323FE73-2EBD-6C52-3F59-3B4A6B1E8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681" y="365125"/>
            <a:ext cx="1091610" cy="10916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109DD5-1942-203F-C427-D87D6AA38987}"/>
              </a:ext>
            </a:extLst>
          </p:cNvPr>
          <p:cNvSpPr txBox="1"/>
          <p:nvPr/>
        </p:nvSpPr>
        <p:spPr>
          <a:xfrm>
            <a:off x="1148317" y="2204991"/>
            <a:ext cx="2893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in box B.”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3C30E8-29A5-EEEA-3353-CA36F6D79096}"/>
              </a:ext>
            </a:extLst>
          </p:cNvPr>
          <p:cNvSpPr txBox="1"/>
          <p:nvPr/>
        </p:nvSpPr>
        <p:spPr>
          <a:xfrm>
            <a:off x="4453380" y="2204991"/>
            <a:ext cx="3873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“It’s not in box B”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861611-898B-14D8-AEBC-204F2EAD0687}"/>
              </a:ext>
            </a:extLst>
          </p:cNvPr>
          <p:cNvSpPr txBox="1"/>
          <p:nvPr/>
        </p:nvSpPr>
        <p:spPr>
          <a:xfrm>
            <a:off x="8326556" y="2216554"/>
            <a:ext cx="3619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“It’s not in box A”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C0447-9A99-1073-72DA-EE930A4D496C}"/>
              </a:ext>
            </a:extLst>
          </p:cNvPr>
          <p:cNvSpPr txBox="1"/>
          <p:nvPr/>
        </p:nvSpPr>
        <p:spPr>
          <a:xfrm>
            <a:off x="1363899" y="3427179"/>
            <a:ext cx="91835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Can’t be B, otherwise 1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and 3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 are both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Can’t be C, otherwise 2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and 3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are both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In A – only 2</a:t>
            </a:r>
            <a:r>
              <a:rPr lang="en-US" sz="32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 is right.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Calibri" panose="020F0502020204030204" pitchFamily="34" charset="0"/>
                <a:cs typeface="Calibri" panose="020F0502020204030204" pitchFamily="34" charset="0"/>
              </a:rPr>
              <a:t>In the class, you will see how we can use formal logic to solve this</a:t>
            </a:r>
          </a:p>
        </p:txBody>
      </p:sp>
    </p:spTree>
    <p:extLst>
      <p:ext uri="{BB962C8B-B14F-4D97-AF65-F5344CB8AC3E}">
        <p14:creationId xmlns:p14="http://schemas.microsoft.com/office/powerpoint/2010/main" val="359379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5D0AE-E0A2-14CF-30E3-B0D5522A5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Chessboard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6024D-925C-AE71-1737-4A958340F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6705" cy="4351338"/>
          </a:xfrm>
        </p:spPr>
        <p:txBody>
          <a:bodyPr/>
          <a:lstStyle/>
          <a:p>
            <a:r>
              <a:rPr lang="en-US" dirty="0"/>
              <a:t>Suppose a 8x8 chessboard has two diagonally opposite corners removed, leaving 62 squares.</a:t>
            </a:r>
          </a:p>
          <a:p>
            <a:endParaRPr lang="en-US" dirty="0"/>
          </a:p>
          <a:p>
            <a:r>
              <a:rPr lang="en-US" dirty="0"/>
              <a:t>Can you cover the remaining board with 1x2 (or 2x1) dominos?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7CDA2-972E-6ADA-76B5-C4C1E938F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D6AC29-EB8B-3FBA-CA80-6C2D94DC3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726" y="1885547"/>
            <a:ext cx="4231494" cy="4231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7AEF0C-DDA4-7E7C-B12C-2490C52E0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90" y="5071556"/>
            <a:ext cx="1986518" cy="12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67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FE8C4-EF1D-1066-F9DF-B2E152765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807F-D249-B61E-024A-A2B583D6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Chessboard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F4EAA-A4FB-0FA1-82E0-0825D26CA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6705" cy="4351338"/>
          </a:xfrm>
        </p:spPr>
        <p:txBody>
          <a:bodyPr/>
          <a:lstStyle/>
          <a:p>
            <a:r>
              <a:rPr lang="en-US" dirty="0"/>
              <a:t>No – because each domino covers exactly two opposite-color grid. </a:t>
            </a:r>
          </a:p>
          <a:p>
            <a:endParaRPr lang="en-US" dirty="0"/>
          </a:p>
          <a:p>
            <a:r>
              <a:rPr lang="en-US" dirty="0"/>
              <a:t>The remaining 62 squares has 30 light-color grids and 32 black grids.</a:t>
            </a:r>
          </a:p>
          <a:p>
            <a:endParaRPr lang="en-US" dirty="0"/>
          </a:p>
          <a:p>
            <a:r>
              <a:rPr lang="en-US" dirty="0"/>
              <a:t>Never balance!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5A17D-E831-F50E-A141-03C33E5B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7DAE6-3ADA-61EC-C780-56EC0D753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726" y="1885547"/>
            <a:ext cx="4231494" cy="4231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CFE2B5-6E66-5D0C-EDBF-2B55D8708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90" y="5071556"/>
            <a:ext cx="1986518" cy="122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48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E835-22F1-0939-BAE4-C6D678963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0F6CD-71A8-5D06-3174-3BB4E737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Chessboard problem (continue)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BE74FB-BC13-84C0-CFCB-79A89A144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99701" y="2891562"/>
            <a:ext cx="4677506" cy="22639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C7001-0374-03FD-9457-DCE9055C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3C46A4-429B-9C3E-9DFE-B1CFCC41266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86240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if we remove two opposite color grids? Can we</a:t>
            </a:r>
            <a:r>
              <a:rPr lang="zh-CN" altLang="en-US" dirty="0"/>
              <a:t> </a:t>
            </a:r>
            <a:r>
              <a:rPr lang="en-US" altLang="zh-CN" dirty="0"/>
              <a:t>always</a:t>
            </a:r>
            <a:r>
              <a:rPr lang="en-US" dirty="0"/>
              <a:t> cover the remaining part?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Yes – It’s called </a:t>
            </a:r>
            <a:r>
              <a:rPr lang="en-US" b="1" dirty="0">
                <a:solidFill>
                  <a:srgbClr val="C00000"/>
                </a:solidFill>
              </a:rPr>
              <a:t>Gomory's theorem and can be proved by simple graph theory 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</a:t>
            </a:r>
          </a:p>
          <a:p>
            <a:endParaRPr lang="en-US" b="1" dirty="0">
              <a:sym typeface="Wingdings" pitchFamily="2" charset="2"/>
            </a:endParaRPr>
          </a:p>
          <a:p>
            <a:r>
              <a:rPr lang="en-US" b="1" dirty="0">
                <a:sym typeface="Wingdings" pitchFamily="2" charset="2"/>
              </a:rPr>
              <a:t>Chessboard can be covered by a Hamilton cycle.</a:t>
            </a:r>
          </a:p>
          <a:p>
            <a:r>
              <a:rPr lang="en-US" b="1" dirty="0">
                <a:sym typeface="Wingdings" pitchFamily="2" charset="2"/>
              </a:rPr>
              <a:t>Removing any two opposite color grids partitions the cycle into one or two “paths”.</a:t>
            </a:r>
          </a:p>
          <a:p>
            <a:r>
              <a:rPr lang="en-US" b="1" dirty="0">
                <a:sym typeface="Wingdings" pitchFamily="2" charset="2"/>
              </a:rPr>
              <a:t>Each path can be perfectly cover.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98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70190-D523-8B11-A546-4965371D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Birthday Paradox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7386C-0300-B8D1-6649-C4071B1BE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What’s the chance that </a:t>
            </a:r>
            <a:r>
              <a:rPr lang="en-US" sz="3600" b="1" dirty="0"/>
              <a:t>the tallest student in this </a:t>
            </a:r>
            <a:r>
              <a:rPr lang="en-US" sz="3600" dirty="0"/>
              <a:t>class share the same birthday as mine? </a:t>
            </a:r>
          </a:p>
          <a:p>
            <a:endParaRPr lang="en-US" sz="3600" dirty="0"/>
          </a:p>
          <a:p>
            <a:r>
              <a:rPr lang="en-US" sz="3600" dirty="0"/>
              <a:t>~1/365</a:t>
            </a:r>
          </a:p>
          <a:p>
            <a:pPr lvl="1"/>
            <a:endParaRPr lang="en-US" sz="3200" dirty="0"/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3357E-BE3C-4E9D-1CEC-AD8D3CB9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5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0624B-2677-7C61-38B4-8EFB3A9D9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1A97-6D40-913D-3608-9F78582A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Birthday Paradox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77397-DEC6-8E03-F337-4C45F09F0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What’s the chance that the there is </a:t>
            </a:r>
            <a:r>
              <a:rPr lang="en-US" sz="3600" b="1" dirty="0"/>
              <a:t>at least one student here </a:t>
            </a:r>
            <a:r>
              <a:rPr lang="en-US" sz="3600" dirty="0"/>
              <a:t>that share the same birthday as mine?  (assuming 150 students)</a:t>
            </a:r>
          </a:p>
          <a:p>
            <a:endParaRPr lang="en-US" sz="3600" dirty="0"/>
          </a:p>
          <a:p>
            <a:r>
              <a:rPr lang="en-US" sz="3600" dirty="0"/>
              <a:t>1-(1-1/365)^150 </a:t>
            </a:r>
          </a:p>
          <a:p>
            <a:endParaRPr lang="en-US" sz="3600" dirty="0"/>
          </a:p>
          <a:p>
            <a:r>
              <a:rPr lang="en-US" sz="3600" dirty="0"/>
              <a:t>Around 0.33 </a:t>
            </a:r>
          </a:p>
          <a:p>
            <a:endParaRPr lang="en-US" sz="3600" dirty="0"/>
          </a:p>
          <a:p>
            <a:endParaRPr lang="en-US" sz="3600" dirty="0"/>
          </a:p>
          <a:p>
            <a:pPr lvl="1"/>
            <a:endParaRPr lang="en-US" sz="3200" dirty="0"/>
          </a:p>
          <a:p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AF18E-F60E-005F-A17C-78245121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C9E33-6753-472F-9C09-83153B974C9D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7D3DC-8D64-ED79-DF08-3E267ED62992}"/>
              </a:ext>
            </a:extLst>
          </p:cNvPr>
          <p:cNvSpPr txBox="1"/>
          <p:nvPr/>
        </p:nvSpPr>
        <p:spPr>
          <a:xfrm>
            <a:off x="7696567" y="4784651"/>
            <a:ext cx="3103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50"/>
                </a:solidFill>
              </a:rPr>
              <a:t>May 20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42B1CD8-C37E-0221-F0D6-A8688AEA2C9D}"/>
              </a:ext>
            </a:extLst>
          </p:cNvPr>
          <p:cNvSpPr/>
          <p:nvPr/>
        </p:nvSpPr>
        <p:spPr>
          <a:xfrm>
            <a:off x="6868633" y="4231758"/>
            <a:ext cx="4485167" cy="2124592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My Birthday</a:t>
            </a:r>
          </a:p>
        </p:txBody>
      </p:sp>
    </p:spTree>
    <p:extLst>
      <p:ext uri="{BB962C8B-B14F-4D97-AF65-F5344CB8AC3E}">
        <p14:creationId xmlns:p14="http://schemas.microsoft.com/office/powerpoint/2010/main" val="147293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2E9AE-F23D-F836-2A36-00141C330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DD97-1F38-3353-F1B5-229A8363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Birthday Paradox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6C3D6-7B33-7ABE-ECF9-B87C36070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What’s the chance that the there is </a:t>
            </a:r>
            <a:r>
              <a:rPr lang="en-US" sz="3600" b="1" dirty="0"/>
              <a:t>any two students</a:t>
            </a:r>
            <a:r>
              <a:rPr lang="en-US" sz="3600" dirty="0"/>
              <a:t> here share the same birthday? (assuming 150 students)</a:t>
            </a:r>
          </a:p>
          <a:p>
            <a:endParaRPr lang="en-US" sz="3600" dirty="0"/>
          </a:p>
          <a:p>
            <a:r>
              <a:rPr lang="en-US" sz="3600"/>
              <a:t>&gt;99% </a:t>
            </a:r>
            <a:r>
              <a:rPr lang="en-US" sz="3600" dirty="0">
                <a:sym typeface="Wingdings" pitchFamily="2" charset="2"/>
              </a:rPr>
              <a:t>  </a:t>
            </a:r>
            <a:r>
              <a:rPr lang="en-US" sz="3600" dirty="0"/>
              <a:t>Why? </a:t>
            </a:r>
          </a:p>
          <a:p>
            <a:endParaRPr lang="en-US" sz="3600" dirty="0"/>
          </a:p>
          <a:p>
            <a:r>
              <a:rPr lang="en-US" sz="3200" dirty="0"/>
              <a:t>Because we have around </a:t>
            </a:r>
            <a:r>
              <a:rPr lang="en-US" sz="3200" b="1" dirty="0"/>
              <a:t>150*149 / 2 = 11175</a:t>
            </a:r>
            <a:r>
              <a:rPr lang="en-US" sz="3200" dirty="0"/>
              <a:t> different pairs, which is &gt;&gt; 365 </a:t>
            </a:r>
            <a:r>
              <a:rPr lang="en-US" sz="3200" dirty="0">
                <a:sym typeface="Wingdings" pitchFamily="2" charset="2"/>
              </a:rPr>
              <a:t>. </a:t>
            </a:r>
          </a:p>
        </p:txBody>
      </p:sp>
    </p:spTree>
    <p:extLst>
      <p:ext uri="{BB962C8B-B14F-4D97-AF65-F5344CB8AC3E}">
        <p14:creationId xmlns:p14="http://schemas.microsoft.com/office/powerpoint/2010/main" val="79284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35276</TotalTime>
  <Words>1230</Words>
  <Application>Microsoft Macintosh PowerPoint</Application>
  <PresentationFormat>Widescreen</PresentationFormat>
  <Paragraphs>270</Paragraphs>
  <Slides>34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等线</vt:lpstr>
      <vt:lpstr>等线 Light</vt:lpstr>
      <vt:lpstr>Arial</vt:lpstr>
      <vt:lpstr>Calibri</vt:lpstr>
      <vt:lpstr>Cambria Math</vt:lpstr>
      <vt:lpstr>Wingdings</vt:lpstr>
      <vt:lpstr>Office 主题​​</vt:lpstr>
      <vt:lpstr>COMP 2711  Discrete Math</vt:lpstr>
      <vt:lpstr>About me</vt:lpstr>
      <vt:lpstr>My research (1)</vt:lpstr>
      <vt:lpstr>My research (1)</vt:lpstr>
      <vt:lpstr>My research (2)</vt:lpstr>
      <vt:lpstr>My research (2)</vt:lpstr>
      <vt:lpstr>About me</vt:lpstr>
      <vt:lpstr>Why Discrete Math?</vt:lpstr>
      <vt:lpstr>What you are going to learn (1)</vt:lpstr>
      <vt:lpstr>What you are going to learn (2)</vt:lpstr>
      <vt:lpstr>What you are going to learn (3)</vt:lpstr>
      <vt:lpstr>What you are going to learn (4)</vt:lpstr>
      <vt:lpstr>About the Class</vt:lpstr>
      <vt:lpstr>Annoucement</vt:lpstr>
      <vt:lpstr>Everything starts here</vt:lpstr>
      <vt:lpstr>People</vt:lpstr>
      <vt:lpstr>Time &amp; Location</vt:lpstr>
      <vt:lpstr>Communication</vt:lpstr>
      <vt:lpstr>Grading</vt:lpstr>
      <vt:lpstr>Grading</vt:lpstr>
      <vt:lpstr>Grading</vt:lpstr>
      <vt:lpstr>Materials</vt:lpstr>
      <vt:lpstr>Q&amp;A?</vt:lpstr>
      <vt:lpstr>Motivating Problems</vt:lpstr>
      <vt:lpstr>Three boxes and one rabbit</vt:lpstr>
      <vt:lpstr>Three boxes and one rabbit</vt:lpstr>
      <vt:lpstr>Three boxes and one rabbit</vt:lpstr>
      <vt:lpstr>Three boxes and one rabbit</vt:lpstr>
      <vt:lpstr>Chessboard problem</vt:lpstr>
      <vt:lpstr>Chessboard problem</vt:lpstr>
      <vt:lpstr>Chessboard problem (continue)</vt:lpstr>
      <vt:lpstr>Birthday Paradox</vt:lpstr>
      <vt:lpstr>Birthday Paradox</vt:lpstr>
      <vt:lpstr>Birthday Paradox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Recent Progress in  Private Information Retrieval</dc:title>
  <dc:creator>Mingxun Zhou</dc:creator>
  <cp:lastModifiedBy>ZHOU Mingxun</cp:lastModifiedBy>
  <cp:revision>1892</cp:revision>
  <dcterms:created xsi:type="dcterms:W3CDTF">2026-07-08T03:36:25Z</dcterms:created>
  <dcterms:modified xsi:type="dcterms:W3CDTF">2026-09-15T05:26:57Z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49DC2F6D2B65DA87B3C54D6AD2DF1C12_42</vt:lpwstr>
  </property>
  <property fmtid="{D5CDD505-2E9C-101B-9397-08002B2CF9AE}" pid="3" name="KSOProductBuildVer">
    <vt:lpwstr>2052-12.1.25869.25869</vt:lpwstr>
  </property>
</Properties>
</file>